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A50021"/>
    <a:srgbClr val="FF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2079" autoAdjust="0"/>
  </p:normalViewPr>
  <p:slideViewPr>
    <p:cSldViewPr>
      <p:cViewPr varScale="1">
        <p:scale>
          <a:sx n="61" d="100"/>
          <a:sy n="61" d="100"/>
        </p:scale>
        <p:origin x="-90" y="-6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image" Target="../media/image3.jpeg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2.xlsx"/><Relationship Id="rId1" Type="http://schemas.openxmlformats.org/officeDocument/2006/relationships/image" Target="../media/image4.jpeg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image" Target="../media/image5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880980514106949"/>
          <c:y val="4.1575892609154529E-2"/>
          <c:w val="0.83693205016039662"/>
          <c:h val="0.8822191456837126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Лист1!$C$1</c:f>
              <c:strCache>
                <c:ptCount val="1"/>
                <c:pt idx="0">
                  <c:v>Сумма($)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invertIfNegative val="0"/>
          <c:dLbls>
            <c:dLbl>
              <c:idx val="0"/>
              <c:layout>
                <c:manualLayout>
                  <c:x val="-7.615067692374783E-3"/>
                  <c:y val="-0.24579343614598378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10</a:t>
                    </a:r>
                    <a:endParaRPr lang="en-US" sz="1400" dirty="0"/>
                  </a:p>
                </c:rich>
              </c:tx>
              <c:dLblPos val="ct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4773623283809591E-3"/>
                  <c:y val="-0.31041863404066217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15</a:t>
                    </a:r>
                    <a:endParaRPr lang="en-US" sz="1400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9093901300686213E-3"/>
                  <c:y val="-0.43694559111487613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18</a:t>
                    </a:r>
                    <a:endParaRPr lang="en-US" sz="1400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2784706164527928E-3"/>
                  <c:y val="-0.44203096357349181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12</a:t>
                    </a:r>
                    <a:endParaRPr lang="en-US" sz="1400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2978827897627159E-7"/>
                  <c:y val="-0.38856359710032218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lang="ja-JP" sz="1200"/>
                    </a:pPr>
                    <a:r>
                      <a:rPr lang="en-US" sz="1400" dirty="0" smtClean="0"/>
                      <a:t>13</a:t>
                    </a:r>
                    <a:endParaRPr lang="en-US" sz="14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5"/>
              <c:layout>
                <c:manualLayout>
                  <c:x val="-1.2978827885539684E-7"/>
                  <c:y val="-0.20117122403066326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7</a:t>
                    </a:r>
                    <a:endParaRPr lang="en-US" sz="1400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ja-JP" sz="1000"/>
                </a:pPr>
                <a:endParaRPr lang="ja-JP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Лист1!$C$2:$C$7</c:f>
              <c:numCache>
                <c:formatCode>\$#,##0;\-\$#,##0</c:formatCode>
                <c:ptCount val="6"/>
                <c:pt idx="0">
                  <c:v>746822</c:v>
                </c:pt>
                <c:pt idx="1">
                  <c:v>1047267</c:v>
                </c:pt>
                <c:pt idx="2">
                  <c:v>1620691</c:v>
                </c:pt>
                <c:pt idx="3">
                  <c:v>1535556</c:v>
                </c:pt>
                <c:pt idx="4">
                  <c:v>1305014</c:v>
                </c:pt>
                <c:pt idx="5">
                  <c:v>557178</c:v>
                </c:pt>
              </c:numCache>
            </c:numRef>
          </c:val>
        </c:ser>
        <c:ser>
          <c:idx val="1"/>
          <c:order val="1"/>
          <c:tx>
            <c:strRef>
              <c:f>Лист1!$B$1</c:f>
              <c:strCache>
                <c:ptCount val="1"/>
                <c:pt idx="0">
                  <c:v>Кол. Проектов</c:v>
                </c:pt>
              </c:strCache>
            </c:strRef>
          </c:tx>
          <c:invertIfNegative val="0"/>
          <c:cat>
            <c:numRef>
              <c:f>Лист1!$A$2:$A$7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</c:v>
                </c:pt>
                <c:pt idx="1">
                  <c:v>15</c:v>
                </c:pt>
                <c:pt idx="2">
                  <c:v>18</c:v>
                </c:pt>
                <c:pt idx="3">
                  <c:v>12</c:v>
                </c:pt>
                <c:pt idx="4">
                  <c:v>13</c:v>
                </c:pt>
                <c:pt idx="5">
                  <c:v>7</c:v>
                </c:pt>
              </c:numCache>
            </c:numRef>
          </c:val>
        </c:ser>
        <c:ser>
          <c:idx val="2"/>
          <c:order val="2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numRef>
              <c:f>Лист1!$A$2:$A$7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7"/>
        <c:overlap val="100"/>
        <c:axId val="92134400"/>
        <c:axId val="36053760"/>
      </c:barChart>
      <c:catAx>
        <c:axId val="92134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ja-JP"/>
            </a:pPr>
            <a:endParaRPr lang="ja-JP"/>
          </a:p>
        </c:txPr>
        <c:crossAx val="36053760"/>
        <c:crosses val="autoZero"/>
        <c:auto val="1"/>
        <c:lblAlgn val="ctr"/>
        <c:lblOffset val="100"/>
        <c:noMultiLvlLbl val="0"/>
      </c:catAx>
      <c:valAx>
        <c:axId val="36053760"/>
        <c:scaling>
          <c:orientation val="minMax"/>
        </c:scaling>
        <c:delete val="1"/>
        <c:axPos val="l"/>
        <c:majorGridlines/>
        <c:numFmt formatCode="\$#,##0;\-\$#,##0" sourceLinked="1"/>
        <c:majorTickMark val="out"/>
        <c:minorTickMark val="out"/>
        <c:tickLblPos val="nextTo"/>
        <c:crossAx val="92134400"/>
        <c:crosses val="autoZero"/>
        <c:crossBetween val="between"/>
        <c:dispUnits>
          <c:builtInUnit val="millions"/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25"/>
    </mc:Choice>
    <mc:Fallback>
      <c:style val="25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636414776506274E-2"/>
          <c:y val="7.292978249330323E-2"/>
          <c:w val="0.84046274482990113"/>
          <c:h val="0.834543846979965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Кол. Проектов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  <a:ln>
              <a:gradFill>
                <a:gsLst>
                  <a:gs pos="0">
                    <a:srgbClr val="FF00FF"/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  <c:explosion val="25"/>
          <c:dLbls>
            <c:dLbl>
              <c:idx val="0"/>
              <c:layout>
                <c:manualLayout>
                  <c:x val="-7.8508930735903829E-2"/>
                  <c:y val="-0.50957879680035556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lang="ja-JP" sz="1400"/>
                    </a:pPr>
                    <a:r>
                      <a:rPr lang="en-US" altLang="ja-JP" sz="1400" b="1" dirty="0" smtClean="0">
                        <a:effectLst/>
                      </a:rPr>
                      <a:t>Health, </a:t>
                    </a:r>
                    <a:r>
                      <a:rPr lang="en-US" altLang="ja-JP" sz="1400" b="1" dirty="0">
                        <a:effectLst/>
                      </a:rPr>
                      <a:t>47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100489815200434"/>
                      <c:h val="7.0070146526929111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5.8694783126239311E-2"/>
                  <c:y val="0.21923422474663309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lang="ja-JP" sz="1400"/>
                    </a:pPr>
                    <a:r>
                      <a:rPr lang="en-US" altLang="ja-JP" sz="1400" b="1" dirty="0" smtClean="0"/>
                      <a:t>Education, </a:t>
                    </a:r>
                    <a:r>
                      <a:rPr lang="en-US" altLang="ja-JP" sz="1400" b="1" dirty="0"/>
                      <a:t>14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25324782287089"/>
                      <c:h val="6.7620573022750555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2.4669467978642071E-2"/>
                  <c:y val="-3.4101149255018532E-4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lang="ja-JP" sz="1400"/>
                    </a:pPr>
                    <a:r>
                      <a:rPr lang="en-US" altLang="ja-JP" sz="1400" dirty="0" smtClean="0"/>
                      <a:t>Transport, </a:t>
                    </a:r>
                    <a:r>
                      <a:rPr lang="en-US" altLang="ja-JP" sz="1400" dirty="0"/>
                      <a:t>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290637412433102"/>
                      <c:h val="7.4711991877445719E-2"/>
                    </c:manualLayout>
                  </c15:layout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altLang="ja-JP" sz="1400" dirty="0" smtClean="0"/>
                      <a:t>HC, </a:t>
                    </a:r>
                    <a:r>
                      <a:rPr lang="en-US" altLang="ja-JP" sz="1400" dirty="0"/>
                      <a:t>3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altLang="ja-JP" sz="1400" dirty="0" smtClean="0"/>
                      <a:t>Women</a:t>
                    </a:r>
                    <a:r>
                      <a:rPr lang="en-US" altLang="ja-JP" sz="1400" baseline="0" dirty="0" smtClean="0"/>
                      <a:t> support</a:t>
                    </a:r>
                    <a:r>
                      <a:rPr lang="en-US" altLang="ja-JP" sz="1400" dirty="0" smtClean="0"/>
                      <a:t>, </a:t>
                    </a:r>
                    <a:r>
                      <a:rPr lang="en-US" altLang="ja-JP" sz="1400" dirty="0"/>
                      <a:t>2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altLang="ja-JP" sz="1400" dirty="0" smtClean="0"/>
                      <a:t>Others, </a:t>
                    </a:r>
                    <a:r>
                      <a:rPr lang="en-US" altLang="ja-JP" sz="1400" dirty="0"/>
                      <a:t>4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ja-JP" sz="1400"/>
                </a:pPr>
                <a:endParaRPr lang="ja-JP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Медицина</c:v>
                </c:pt>
                <c:pt idx="1">
                  <c:v>Образование</c:v>
                </c:pt>
                <c:pt idx="2">
                  <c:v>Транспорт</c:v>
                </c:pt>
                <c:pt idx="3">
                  <c:v>ЛОВз</c:v>
                </c:pt>
                <c:pt idx="4">
                  <c:v>Женщина</c:v>
                </c:pt>
                <c:pt idx="5">
                  <c:v>Другие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47</c:v>
                </c:pt>
                <c:pt idx="1">
                  <c:v>14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4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Медицина</c:v>
                </c:pt>
                <c:pt idx="1">
                  <c:v>Образование</c:v>
                </c:pt>
                <c:pt idx="2">
                  <c:v>Транспорт</c:v>
                </c:pt>
                <c:pt idx="3">
                  <c:v>ЛОВз</c:v>
                </c:pt>
                <c:pt idx="4">
                  <c:v>Женщина</c:v>
                </c:pt>
                <c:pt idx="5">
                  <c:v>Другие</c:v>
                </c:pt>
              </c:strCache>
            </c:strRef>
          </c:cat>
          <c:val>
            <c:numRef>
              <c:f>Sheet1!$B$2:$B$7</c:f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列2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explosion val="25"/>
          <c:dLbls>
            <c:dLbl>
              <c:idx val="0"/>
              <c:layout>
                <c:manualLayout>
                  <c:x val="-2.4401172181290523E-2"/>
                  <c:y val="0.15834351738695709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sz="1400" b="1" dirty="0" smtClean="0"/>
                      <a:t>Health, </a:t>
                    </a:r>
                    <a:r>
                      <a:rPr lang="en-US" altLang="en-US" sz="1400" b="1" dirty="0"/>
                      <a:t>58.87%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7911537169059324E-2"/>
                  <c:y val="0.13994218896313118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lang="ja-JP" sz="1400"/>
                    </a:pPr>
                    <a:r>
                      <a:rPr lang="en-US" altLang="en-US" sz="1400" b="1" dirty="0" smtClean="0"/>
                      <a:t>Education, </a:t>
                    </a:r>
                    <a:r>
                      <a:rPr lang="en-US" altLang="en-US" sz="1400" b="1" dirty="0"/>
                      <a:t>18.79%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3662009618824276E-3"/>
                  <c:y val="-4.1432301172885551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lang="ja-JP" sz="1400"/>
                    </a:pPr>
                    <a:r>
                      <a:rPr lang="en-US" altLang="en-US" sz="1400" dirty="0" smtClean="0"/>
                      <a:t>Transport, </a:t>
                    </a:r>
                    <a:r>
                      <a:rPr lang="en-US" altLang="en-US" sz="1400" dirty="0"/>
                      <a:t>10.05%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altLang="en-US" sz="1400" dirty="0" smtClean="0"/>
                      <a:t>HC, </a:t>
                    </a:r>
                    <a:r>
                      <a:rPr lang="en-US" altLang="en-US" sz="1400" dirty="0"/>
                      <a:t>3.43%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lang="ja-JP" sz="1400"/>
                    </a:pPr>
                    <a:r>
                      <a:rPr lang="en-US" altLang="en-US" sz="1400" dirty="0" smtClean="0"/>
                      <a:t>Women support, </a:t>
                    </a:r>
                    <a:r>
                      <a:rPr lang="en-US" altLang="en-US" sz="1400" dirty="0"/>
                      <a:t>3.17%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altLang="en-US" sz="1400" dirty="0" smtClean="0"/>
                      <a:t>Others, </a:t>
                    </a:r>
                    <a:r>
                      <a:rPr lang="en-US" altLang="en-US" sz="1400" dirty="0"/>
                      <a:t>5.70%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ja-JP"/>
                </a:pPr>
                <a:endParaRPr lang="ja-JP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Медицина</c:v>
                </c:pt>
                <c:pt idx="1">
                  <c:v>Образование</c:v>
                </c:pt>
                <c:pt idx="2">
                  <c:v>Транспорт</c:v>
                </c:pt>
                <c:pt idx="3">
                  <c:v>ЛОВз</c:v>
                </c:pt>
                <c:pt idx="4">
                  <c:v>Женщина</c:v>
                </c:pt>
                <c:pt idx="5">
                  <c:v>Другие</c:v>
                </c:pt>
              </c:strCache>
            </c:strRef>
          </c:cat>
          <c:val>
            <c:numRef>
              <c:f>Sheet1!$C$2:$C$7</c:f>
              <c:numCache>
                <c:formatCode>0.00%</c:formatCode>
                <c:ptCount val="6"/>
                <c:pt idx="0">
                  <c:v>0.58867075482111775</c:v>
                </c:pt>
                <c:pt idx="1">
                  <c:v>0.1878512646113161</c:v>
                </c:pt>
                <c:pt idx="2">
                  <c:v>0.10045742197316473</c:v>
                </c:pt>
                <c:pt idx="3">
                  <c:v>3.4292262725378893E-2</c:v>
                </c:pt>
                <c:pt idx="4">
                  <c:v>3.170673206774343E-2</c:v>
                </c:pt>
                <c:pt idx="5">
                  <c:v>5.7021563801279054E-2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0.13067</cdr:x>
      <cdr:y>0.56297</cdr:y>
    </cdr:from>
    <cdr:to>
      <cdr:x>0.26673</cdr:x>
      <cdr:y>0.62204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5" y="2594457"/>
          <a:ext cx="974632" cy="272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dirty="0" smtClean="0"/>
            <a:t>746</a:t>
          </a:r>
          <a:r>
            <a:rPr lang="ru-RU" sz="1100" dirty="0" smtClean="0"/>
            <a:t>,</a:t>
          </a:r>
          <a:r>
            <a:rPr lang="ru-RU" sz="1100" baseline="0" dirty="0" smtClean="0"/>
            <a:t> 822</a:t>
          </a:r>
          <a:r>
            <a:rPr lang="en-US" altLang="ja-JP" sz="1100" baseline="0" dirty="0" smtClean="0"/>
            <a:t>$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0.37674</cdr:x>
      <cdr:y>0.73626</cdr:y>
    </cdr:from>
    <cdr:to>
      <cdr:x>0.5434</cdr:x>
      <cdr:y>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066925" y="288607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0.28246</cdr:x>
      <cdr:y>0.56614</cdr:y>
    </cdr:from>
    <cdr:to>
      <cdr:x>0.41213</cdr:x>
      <cdr:y>0.60483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023445" y="2609079"/>
          <a:ext cx="928883" cy="1783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dirty="0" smtClean="0"/>
            <a:t>1,047.267</a:t>
          </a:r>
          <a:r>
            <a:rPr lang="en-US" altLang="ja-JP" dirty="0"/>
            <a:t>$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0.42538</cdr:x>
      <cdr:y>0.34375</cdr:y>
    </cdr:from>
    <cdr:to>
      <cdr:x>0.55285</cdr:x>
      <cdr:y>0.39063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047291" y="1584176"/>
          <a:ext cx="913149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/>
            <a:t>1, </a:t>
          </a:r>
          <a:r>
            <a:rPr lang="ru-RU" dirty="0" smtClean="0"/>
            <a:t>620</a:t>
          </a:r>
          <a:r>
            <a:rPr lang="ru-RU" sz="1100" dirty="0" smtClean="0"/>
            <a:t>, 691</a:t>
          </a:r>
          <a:r>
            <a:rPr lang="en-US" altLang="ja-JP" dirty="0"/>
            <a:t>$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0.53275</cdr:x>
      <cdr:y>0.50824</cdr:y>
    </cdr:from>
    <cdr:to>
      <cdr:x>0.6729</cdr:x>
      <cdr:y>0.54688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816425" y="2342230"/>
          <a:ext cx="1003996" cy="178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/>
            <a:t>1</a:t>
          </a:r>
          <a:r>
            <a:rPr lang="ru-RU" sz="1100" baseline="0" dirty="0"/>
            <a:t> </a:t>
          </a:r>
          <a:r>
            <a:rPr lang="ru-RU" sz="1100" baseline="0" dirty="0" smtClean="0"/>
            <a:t>,5</a:t>
          </a:r>
          <a:r>
            <a:rPr lang="ru-RU" dirty="0" smtClean="0"/>
            <a:t>35</a:t>
          </a:r>
          <a:r>
            <a:rPr lang="ru-RU" sz="1100" baseline="0" dirty="0" smtClean="0"/>
            <a:t>, 55</a:t>
          </a:r>
          <a:r>
            <a:rPr lang="en-US" sz="1100" baseline="0" dirty="0" smtClean="0"/>
            <a:t>6</a:t>
          </a:r>
          <a:r>
            <a:rPr lang="en-US" altLang="ja-JP" dirty="0"/>
            <a:t>$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0.85047</cdr:x>
      <cdr:y>0.76563</cdr:y>
    </cdr:from>
    <cdr:to>
      <cdr:x>0.94487</cdr:x>
      <cdr:y>0.82813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092469" y="3528415"/>
          <a:ext cx="676283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dirty="0" smtClean="0"/>
            <a:t>557</a:t>
          </a:r>
          <a:r>
            <a:rPr lang="en-US" altLang="ja-JP" dirty="0" smtClean="0"/>
            <a:t>,</a:t>
          </a:r>
          <a:r>
            <a:rPr lang="ru-RU" dirty="0" smtClean="0"/>
            <a:t>178</a:t>
          </a:r>
          <a:r>
            <a:rPr lang="en-US" altLang="ja-JP" dirty="0"/>
            <a:t>$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0.71028</cdr:x>
      <cdr:y>0.66205</cdr:y>
    </cdr:from>
    <cdr:to>
      <cdr:x>0.82243</cdr:x>
      <cdr:y>0.74756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5472608" y="3051049"/>
          <a:ext cx="864100" cy="3940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0.10481</cdr:x>
      <cdr:y>0.92195</cdr:y>
    </cdr:from>
    <cdr:to>
      <cdr:x>0.5524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39552" y="4779912"/>
          <a:ext cx="2304256" cy="4046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dirty="0" smtClean="0"/>
            <a:t>HC: Handicapped </a:t>
          </a:r>
          <a:endParaRPr lang="ru-RU" sz="1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03FD6-C9B0-4FCB-B493-7377F2571968}" type="datetimeFigureOut">
              <a:rPr lang="ru-RU" smtClean="0"/>
              <a:pPr/>
              <a:t>09.06.2016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F04A90-69DA-4714-B525-1FA3A05A50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127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04A90-69DA-4714-B525-1FA3A05A503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103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04A90-69DA-4714-B525-1FA3A05A503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639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04A90-69DA-4714-B525-1FA3A05A503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150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4FB7D-2ECF-4BDE-9299-620DB408AE9F}" type="datetime1">
              <a:rPr lang="ru-RU" altLang="ja-JP" smtClean="0"/>
              <a:t>09.06.2016</a:t>
            </a:fld>
            <a:endParaRPr lang="ru-RU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EDB8DE1-1A8B-4236-82AE-A309D470F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EE01F-42AE-42CE-9C62-702FA48368CC}" type="datetime1">
              <a:rPr lang="ru-RU" altLang="ja-JP" smtClean="0"/>
              <a:t>09.06.2016</a:t>
            </a:fld>
            <a:endParaRPr lang="ru-RU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8DE1-1A8B-4236-82AE-A309D470F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8A8EF-7FC1-4827-8162-3721112351C2}" type="datetime1">
              <a:rPr lang="ru-RU" altLang="ja-JP" smtClean="0"/>
              <a:t>09.06.2016</a:t>
            </a:fld>
            <a:endParaRPr lang="ru-RU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8DE1-1A8B-4236-82AE-A309D470F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0EC4-EA8A-4A7C-92E5-F50E11A223FF}" type="datetime1">
              <a:rPr lang="ru-RU" altLang="ja-JP" smtClean="0"/>
              <a:t>09.06.2016</a:t>
            </a:fld>
            <a:endParaRPr lang="ru-RU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EDB8DE1-1A8B-4236-82AE-A309D470F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8041-50E1-44DA-A0B8-950D70923B74}" type="datetime1">
              <a:rPr lang="ru-RU" altLang="ja-JP" smtClean="0"/>
              <a:t>09.06.2016</a:t>
            </a:fld>
            <a:endParaRPr lang="ru-RU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8DE1-1A8B-4236-82AE-A309D470F8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1700E-D172-4411-96F9-F63650D435CC}" type="datetime1">
              <a:rPr lang="ru-RU" altLang="ja-JP" smtClean="0"/>
              <a:t>09.06.2016</a:t>
            </a:fld>
            <a:endParaRPr lang="ru-RU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8DE1-1A8B-4236-82AE-A309D470F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2673-AEFC-4B78-BEEF-9E646E5F5E97}" type="datetime1">
              <a:rPr lang="ru-RU" altLang="ja-JP" smtClean="0"/>
              <a:t>09.06.2016</a:t>
            </a:fld>
            <a:endParaRPr lang="ru-RU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EDB8DE1-1A8B-4236-82AE-A309D470F8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3164-A400-4505-8D99-4AD5E3E252F1}" type="datetime1">
              <a:rPr lang="ru-RU" altLang="ja-JP" smtClean="0"/>
              <a:t>09.06.2016</a:t>
            </a:fld>
            <a:endParaRPr lang="ru-RU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8DE1-1A8B-4236-82AE-A309D470F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3E1A-FEAE-4C46-A4B0-A465864F707C}" type="datetime1">
              <a:rPr lang="ru-RU" altLang="ja-JP" smtClean="0"/>
              <a:t>09.06.2016</a:t>
            </a:fld>
            <a:endParaRPr lang="ru-RU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8DE1-1A8B-4236-82AE-A309D470F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2B25-D791-4FCA-85DE-B2B4E0715121}" type="datetime1">
              <a:rPr lang="ru-RU" altLang="ja-JP" smtClean="0"/>
              <a:t>09.06.2016</a:t>
            </a:fld>
            <a:endParaRPr lang="ru-RU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8DE1-1A8B-4236-82AE-A309D470F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D883-7C48-46F7-B42D-AEC9F1D8C247}" type="datetime1">
              <a:rPr lang="ru-RU" altLang="ja-JP" smtClean="0"/>
              <a:t>09.06.2016</a:t>
            </a:fld>
            <a:endParaRPr lang="ru-RU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8DE1-1A8B-4236-82AE-A309D470F8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5E6E407-CE2E-443D-A0B6-E239A13B40DA}" type="datetime1">
              <a:rPr lang="ru-RU" altLang="ja-JP" smtClean="0"/>
              <a:t>09.06.2016</a:t>
            </a:fld>
            <a:endParaRPr lang="ru-RU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EDB8DE1-1A8B-4236-82AE-A309D470F8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5" y="1916832"/>
            <a:ext cx="9144000" cy="1828800"/>
          </a:xfrm>
        </p:spPr>
        <p:txBody>
          <a:bodyPr>
            <a:normAutofit/>
          </a:bodyPr>
          <a:lstStyle/>
          <a:p>
            <a:r>
              <a:rPr lang="ru-RU" altLang="ja-JP" sz="3600" dirty="0" smtClean="0">
                <a:cs typeface="Times New Roman" pitchFamily="18" charset="0"/>
              </a:rPr>
              <a:t>«</a:t>
            </a:r>
            <a:r>
              <a:rPr lang="en-US" altLang="ja-JP" sz="3600" dirty="0" smtClean="0">
                <a:cs typeface="Times New Roman" pitchFamily="18" charset="0"/>
              </a:rPr>
              <a:t>Grassroots and Human security</a:t>
            </a:r>
            <a:r>
              <a:rPr lang="ru-RU" altLang="ja-JP" sz="3600" dirty="0" smtClean="0">
                <a:cs typeface="Times New Roman" pitchFamily="18" charset="0"/>
              </a:rPr>
              <a:t>»</a:t>
            </a:r>
            <a:r>
              <a:rPr lang="ru-RU" altLang="ja-JP" dirty="0">
                <a:cs typeface="Times New Roman" pitchFamily="18" charset="0"/>
              </a:rPr>
              <a:t/>
            </a:r>
            <a:br>
              <a:rPr lang="ru-RU" altLang="ja-JP" dirty="0"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>
                <a:cs typeface="Times New Roman" pitchFamily="18" charset="0"/>
              </a:rPr>
              <a:t>Achievements between </a:t>
            </a:r>
            <a:r>
              <a:rPr lang="ru-RU" altLang="ja-JP" dirty="0" smtClean="0">
                <a:cs typeface="Times New Roman" pitchFamily="18" charset="0"/>
              </a:rPr>
              <a:t>2010-2015 </a:t>
            </a:r>
            <a:endParaRPr lang="ru-RU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491880" y="6396335"/>
            <a:ext cx="5652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Embassy of Japan in the Kyrgyz Republic</a:t>
            </a:r>
            <a:endParaRPr kumimoji="1" lang="ja-JP" altLang="en-US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8DE1-1A8B-4236-82AE-A309D470F8B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529041335"/>
              </p:ext>
            </p:extLst>
          </p:nvPr>
        </p:nvGraphicFramePr>
        <p:xfrm>
          <a:off x="755576" y="1196752"/>
          <a:ext cx="716365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19464" y="6204116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Total </a:t>
            </a:r>
            <a:r>
              <a:rPr lang="en-US" dirty="0"/>
              <a:t>n</a:t>
            </a:r>
            <a:r>
              <a:rPr lang="en-US" dirty="0" smtClean="0"/>
              <a:t>umber of projects since 1996</a:t>
            </a:r>
            <a:r>
              <a:rPr lang="ru-RU" dirty="0" smtClean="0"/>
              <a:t>: 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133</a:t>
            </a:r>
          </a:p>
          <a:p>
            <a:r>
              <a:rPr lang="en-US" dirty="0" smtClean="0"/>
              <a:t>Total sum of grants</a:t>
            </a:r>
            <a:r>
              <a:rPr lang="ru-RU" dirty="0" smtClean="0"/>
              <a:t>: 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9,064.900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796136" y="3853335"/>
            <a:ext cx="1048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1,305,014</a:t>
            </a:r>
            <a:r>
              <a:rPr lang="en-US" altLang="ja-JP" sz="1100" dirty="0"/>
              <a:t>$</a:t>
            </a:r>
            <a:endParaRPr lang="ru-RU" sz="1100" dirty="0"/>
          </a:p>
        </p:txBody>
      </p:sp>
      <p:sp>
        <p:nvSpPr>
          <p:cNvPr id="9" name="タイトル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Total number and sum of projects</a:t>
            </a:r>
            <a:r>
              <a:rPr lang="ru-RU" altLang="ja-JP" dirty="0"/>
              <a:t/>
            </a:r>
            <a:br>
              <a:rPr lang="ru-RU" altLang="ja-JP" dirty="0"/>
            </a:br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8DE1-1A8B-4236-82AE-A309D470F8B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Interregional balance</a:t>
            </a:r>
            <a:r>
              <a:rPr lang="ru-RU" altLang="ja-JP" dirty="0"/>
              <a:t/>
            </a:r>
            <a:br>
              <a:rPr lang="ru-RU" altLang="ja-JP" dirty="0"/>
            </a:b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3827"/>
              </p:ext>
            </p:extLst>
          </p:nvPr>
        </p:nvGraphicFramePr>
        <p:xfrm>
          <a:off x="251520" y="1484784"/>
          <a:ext cx="8038364" cy="44644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09180"/>
                <a:gridCol w="396240"/>
                <a:gridCol w="840304"/>
                <a:gridCol w="743872"/>
                <a:gridCol w="792088"/>
                <a:gridCol w="792088"/>
                <a:gridCol w="396240"/>
                <a:gridCol w="792088"/>
                <a:gridCol w="792088"/>
                <a:gridCol w="792088"/>
                <a:gridCol w="792088"/>
              </a:tblGrid>
              <a:tr h="1114771">
                <a:tc>
                  <a:txBody>
                    <a:bodyPr/>
                    <a:lstStyle/>
                    <a:p>
                      <a:endParaRPr lang="ru-RU" sz="1400" b="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Bishkek city</a:t>
                      </a:r>
                      <a:endParaRPr lang="ru-RU" sz="1400" b="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Chui oblast</a:t>
                      </a:r>
                      <a:endParaRPr lang="ru-RU" sz="1400" b="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Naryn</a:t>
                      </a:r>
                      <a:r>
                        <a:rPr lang="en-US" sz="1400" b="0" dirty="0" smtClean="0"/>
                        <a:t> oblast</a:t>
                      </a:r>
                      <a:endParaRPr lang="ru-RU" sz="1400" b="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Talas</a:t>
                      </a:r>
                      <a:r>
                        <a:rPr lang="en-US" sz="1400" b="0" dirty="0" smtClean="0"/>
                        <a:t> oblast</a:t>
                      </a:r>
                      <a:endParaRPr lang="ru-RU" sz="1400" b="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Issyk-Kul oblast</a:t>
                      </a:r>
                      <a:endParaRPr lang="ru-RU" sz="1400" b="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r>
                        <a:rPr lang="en-US" sz="1400" b="0" baseline="0" dirty="0" smtClean="0"/>
                        <a:t>Osh city</a:t>
                      </a:r>
                      <a:endParaRPr lang="ru-RU" sz="1400" b="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Osh oblast</a:t>
                      </a:r>
                      <a:endParaRPr lang="ru-RU" sz="1400" b="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Zhalal</a:t>
                      </a:r>
                      <a:r>
                        <a:rPr lang="en-US" sz="1400" b="0" dirty="0" smtClean="0"/>
                        <a:t>-Abad oblast</a:t>
                      </a:r>
                      <a:endParaRPr lang="ru-RU" sz="1400" b="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Batken</a:t>
                      </a:r>
                      <a:r>
                        <a:rPr lang="en-US" sz="1400" b="0" dirty="0" smtClean="0"/>
                        <a:t> oblast</a:t>
                      </a:r>
                      <a:endParaRPr lang="ru-RU" sz="1400" b="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Projects in several</a:t>
                      </a:r>
                      <a:r>
                        <a:rPr lang="en-US" sz="1400" b="0" baseline="0" dirty="0" smtClean="0"/>
                        <a:t> oblasts</a:t>
                      </a:r>
                      <a:endParaRPr lang="ru-RU" sz="1400" b="0" dirty="0"/>
                    </a:p>
                  </a:txBody>
                  <a:tcPr vert="eaVert"/>
                </a:tc>
              </a:tr>
              <a:tr h="569945">
                <a:tc>
                  <a:txBody>
                    <a:bodyPr/>
                    <a:lstStyle/>
                    <a:p>
                      <a:r>
                        <a:rPr lang="ru-RU" dirty="0" smtClean="0"/>
                        <a:t>2010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589650">
                <a:tc>
                  <a:txBody>
                    <a:bodyPr/>
                    <a:lstStyle/>
                    <a:p>
                      <a:r>
                        <a:rPr lang="ru-RU" dirty="0" smtClean="0"/>
                        <a:t>2011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589650">
                <a:tc>
                  <a:txBody>
                    <a:bodyPr/>
                    <a:lstStyle/>
                    <a:p>
                      <a:r>
                        <a:rPr lang="ru-RU" dirty="0" smtClean="0"/>
                        <a:t>2012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505415">
                <a:tc>
                  <a:txBody>
                    <a:bodyPr/>
                    <a:lstStyle/>
                    <a:p>
                      <a:r>
                        <a:rPr lang="ru-RU" dirty="0" smtClean="0"/>
                        <a:t>2013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589650">
                <a:tc>
                  <a:txBody>
                    <a:bodyPr/>
                    <a:lstStyle/>
                    <a:p>
                      <a:r>
                        <a:rPr lang="ru-RU" dirty="0" smtClean="0"/>
                        <a:t>2014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505415">
                <a:tc>
                  <a:txBody>
                    <a:bodyPr/>
                    <a:lstStyle/>
                    <a:p>
                      <a:r>
                        <a:rPr lang="ru-RU" dirty="0" smtClean="0"/>
                        <a:t>2015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8DE1-1A8B-4236-82AE-A309D470F8B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Balance in spheres of projects</a:t>
            </a:r>
            <a:endParaRPr lang="ru-RU" dirty="0"/>
          </a:p>
        </p:txBody>
      </p:sp>
      <p:graphicFrame>
        <p:nvGraphicFramePr>
          <p:cNvPr id="5" name="グラフ 4"/>
          <p:cNvGraphicFramePr/>
          <p:nvPr>
            <p:extLst>
              <p:ext uri="{D42A27DB-BD31-4B8C-83A1-F6EECF244321}">
                <p14:modId xmlns:p14="http://schemas.microsoft.com/office/powerpoint/2010/main" val="1864912656"/>
              </p:ext>
            </p:extLst>
          </p:nvPr>
        </p:nvGraphicFramePr>
        <p:xfrm>
          <a:off x="0" y="1673424"/>
          <a:ext cx="514806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1691680" y="1235975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number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156176" y="125874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sum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グラフ 8"/>
          <p:cNvGraphicFramePr/>
          <p:nvPr>
            <p:extLst>
              <p:ext uri="{D42A27DB-BD31-4B8C-83A1-F6EECF244321}">
                <p14:modId xmlns:p14="http://schemas.microsoft.com/office/powerpoint/2010/main" val="2137012070"/>
              </p:ext>
            </p:extLst>
          </p:nvPr>
        </p:nvGraphicFramePr>
        <p:xfrm>
          <a:off x="4716016" y="1700808"/>
          <a:ext cx="442798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8DE1-1A8B-4236-82AE-A309D470F8B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536</TotalTime>
  <Words>200</Words>
  <Application>Microsoft Office PowerPoint</Application>
  <PresentationFormat>画面に合わせる (4:3)</PresentationFormat>
  <Paragraphs>97</Paragraphs>
  <Slides>4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トラベル</vt:lpstr>
      <vt:lpstr>«Grassroots and Human security» </vt:lpstr>
      <vt:lpstr>Total number and sum of projects </vt:lpstr>
      <vt:lpstr>Interregional balance </vt:lpstr>
      <vt:lpstr>Balance in spheres of projects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d12047</dc:creator>
  <cp:lastModifiedBy>情報通信課</cp:lastModifiedBy>
  <cp:revision>121</cp:revision>
  <cp:lastPrinted>2016-06-09T05:38:08Z</cp:lastPrinted>
  <dcterms:created xsi:type="dcterms:W3CDTF">2014-04-30T11:44:09Z</dcterms:created>
  <dcterms:modified xsi:type="dcterms:W3CDTF">2016-06-09T05:38:28Z</dcterms:modified>
</cp:coreProperties>
</file>